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303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71" r:id="rId28"/>
    <p:sldId id="282" r:id="rId29"/>
    <p:sldId id="283" r:id="rId30"/>
    <p:sldId id="285" r:id="rId31"/>
    <p:sldId id="305" r:id="rId32"/>
    <p:sldId id="284" r:id="rId33"/>
    <p:sldId id="301" r:id="rId34"/>
    <p:sldId id="288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4" r:id="rId45"/>
    <p:sldId id="297" r:id="rId46"/>
    <p:sldId id="298" r:id="rId47"/>
    <p:sldId id="299" r:id="rId48"/>
    <p:sldId id="302" r:id="rId49"/>
    <p:sldId id="3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C5777F-973D-4760-AA5C-DAA6AD6BDF9E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</p14:sldIdLst>
        </p14:section>
        <p14:section name="Untitled Section" id="{3838EF8D-811F-4638-B780-6F15C24BC38E}">
          <p14:sldIdLst>
            <p14:sldId id="265"/>
            <p14:sldId id="267"/>
            <p14:sldId id="266"/>
            <p14:sldId id="268"/>
            <p14:sldId id="269"/>
            <p14:sldId id="270"/>
            <p14:sldId id="272"/>
            <p14:sldId id="303"/>
            <p14:sldId id="273"/>
            <p14:sldId id="275"/>
            <p14:sldId id="274"/>
            <p14:sldId id="276"/>
            <p14:sldId id="277"/>
            <p14:sldId id="279"/>
            <p14:sldId id="278"/>
            <p14:sldId id="280"/>
            <p14:sldId id="281"/>
            <p14:sldId id="271"/>
            <p14:sldId id="282"/>
            <p14:sldId id="283"/>
            <p14:sldId id="285"/>
            <p14:sldId id="305"/>
            <p14:sldId id="284"/>
            <p14:sldId id="301"/>
            <p14:sldId id="288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4"/>
            <p14:sldId id="297"/>
            <p14:sldId id="298"/>
            <p14:sldId id="299"/>
            <p14:sldId id="302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93E8702-DAFA-4EAA-8CAA-97E6D96A8A1D}" type="datetimeFigureOut">
              <a:rPr lang="he-IL" smtClean="0"/>
              <a:t>ז'/סיון/תשע"ו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DE367E0-5EAC-4B4D-9AFF-F02DC10F56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068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367E0-5EAC-4B4D-9AFF-F02DC10F56A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366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7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1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3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5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2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3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4DD44-C2FD-4EE1-98FE-A6F300A71ECD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78FF8-7748-4702-A5AA-B0FCDD39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tensorflow.org/#activation=tanh&amp;batchSize=10&amp;dataset=circle&amp;regDataset=reg-plane&amp;learningRate=0.0001&amp;regularizationRate=0&amp;noise=0&amp;networkShape=3,2&amp;seed=0.67716&amp;showTestData=false&amp;discretize=false&amp;percTrainData=50&amp;x=true&amp;y=true&amp;xTimesY=false&amp;xSquared=false&amp;ySquared=false&amp;cosX=false&amp;sinX=false&amp;cosY=false&amp;sinY=false&amp;collectStats=false&amp;problem=classifica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881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2101174"/>
            <a:ext cx="9144000" cy="1655762"/>
          </a:xfrm>
        </p:spPr>
        <p:txBody>
          <a:bodyPr/>
          <a:lstStyle/>
          <a:p>
            <a:r>
              <a:rPr lang="en-US" dirty="0" smtClean="0"/>
              <a:t>An Introduction</a:t>
            </a:r>
            <a:endParaRPr lang="en-US" dirty="0"/>
          </a:p>
        </p:txBody>
      </p:sp>
      <p:pic>
        <p:nvPicPr>
          <p:cNvPr id="1026" name="Picture 2" descr="https://sites.google.com/site/deeplearningworkshopnips2013/_/rsrc/1377288460283/home/Capture%20d%E2%80%99%C3%A9cran%202013-08-23%20%C3%A0%2016.07.06.png?height=313&amp;width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73" y="3079985"/>
            <a:ext cx="380047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“deep” learning???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Big</a:t>
            </a:r>
            <a:r>
              <a:rPr lang="en-US" dirty="0" smtClean="0"/>
              <a:t> datasets</a:t>
            </a:r>
          </a:p>
          <a:p>
            <a:r>
              <a:rPr lang="en-US" b="1" dirty="0" smtClean="0"/>
              <a:t>Deeper</a:t>
            </a:r>
            <a:r>
              <a:rPr lang="en-US" dirty="0" smtClean="0"/>
              <a:t> networks – more than 1 hidden layer.</a:t>
            </a:r>
          </a:p>
          <a:p>
            <a:r>
              <a:rPr lang="en-US" b="1" dirty="0" smtClean="0"/>
              <a:t>Larger</a:t>
            </a:r>
            <a:r>
              <a:rPr lang="en-US" dirty="0" smtClean="0"/>
              <a:t> – many neurons in a layer.</a:t>
            </a:r>
          </a:p>
          <a:p>
            <a:r>
              <a:rPr lang="en-US" dirty="0" smtClean="0"/>
              <a:t>Different activation functions (</a:t>
            </a:r>
            <a:r>
              <a:rPr lang="en-US" b="1" dirty="0" err="1" smtClean="0"/>
              <a:t>ReLU</a:t>
            </a:r>
            <a:r>
              <a:rPr lang="en-US" dirty="0" smtClean="0"/>
              <a:t>, </a:t>
            </a:r>
            <a:r>
              <a:rPr lang="en-US" dirty="0" err="1" smtClean="0"/>
              <a:t>LeakyReLU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Better initialization using </a:t>
            </a:r>
            <a:r>
              <a:rPr lang="en-US" b="1" dirty="0" err="1" smtClean="0"/>
              <a:t>autoencoders</a:t>
            </a:r>
            <a:r>
              <a:rPr lang="en-US" b="1" dirty="0" smtClean="0"/>
              <a:t> </a:t>
            </a:r>
            <a:r>
              <a:rPr lang="en-US" dirty="0" smtClean="0"/>
              <a:t>(learn also from unlabeled data !)</a:t>
            </a:r>
            <a:endParaRPr lang="en-US" b="1" dirty="0" smtClean="0"/>
          </a:p>
          <a:p>
            <a:r>
              <a:rPr lang="en-US" b="1" dirty="0" smtClean="0"/>
              <a:t>Convolutional</a:t>
            </a:r>
            <a:r>
              <a:rPr lang="en-US" dirty="0" smtClean="0"/>
              <a:t> networks (Image and speech processing)</a:t>
            </a:r>
          </a:p>
          <a:p>
            <a:r>
              <a:rPr lang="en-US" dirty="0" smtClean="0"/>
              <a:t>Better convergence tricks (Regularization, </a:t>
            </a:r>
            <a:r>
              <a:rPr lang="en-US" b="1" dirty="0" err="1" smtClean="0"/>
              <a:t>DropOut</a:t>
            </a:r>
            <a:r>
              <a:rPr lang="en-US" b="1" dirty="0" smtClean="0"/>
              <a:t>, Batch-Normalization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Transfer</a:t>
            </a:r>
            <a:r>
              <a:rPr lang="en-US" dirty="0" smtClean="0"/>
              <a:t> Learning </a:t>
            </a:r>
          </a:p>
          <a:p>
            <a:r>
              <a:rPr lang="en-US" dirty="0" smtClean="0"/>
              <a:t>Very efficient parallel code (often on </a:t>
            </a:r>
            <a:r>
              <a:rPr lang="en-US" b="1" dirty="0" smtClean="0"/>
              <a:t>GPUs</a:t>
            </a:r>
            <a:r>
              <a:rPr lang="en-US" dirty="0" smtClean="0"/>
              <a:t>), Lots of CPU power</a:t>
            </a:r>
          </a:p>
          <a:p>
            <a:r>
              <a:rPr lang="en-US" dirty="0" smtClean="0"/>
              <a:t>More (RNN, Reinforcement networks, and many more variants)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076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2221016"/>
            <a:ext cx="7908587" cy="3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 - classical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50140" cy="288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3052187" cy="28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24403" y="4578688"/>
                <a:ext cx="2577829" cy="79239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03" y="4578688"/>
                <a:ext cx="2577829" cy="7923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8200" y="5661499"/>
            <a:ext cx="305198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zero centered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Gradients diminish on sides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96540" y="4578688"/>
                <a:ext cx="2330766" cy="839653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540" y="4578688"/>
                <a:ext cx="2330766" cy="8396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03524" y="5661498"/>
            <a:ext cx="311995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Zero Centered (nice)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Gradients still small on sides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097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 – current standards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607340" cy="2658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74" y="1797000"/>
            <a:ext cx="3424135" cy="2687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4969" y="4603814"/>
                <a:ext cx="2546274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969" y="4603814"/>
                <a:ext cx="254627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55424" y="4686419"/>
                <a:ext cx="2919454" cy="46166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424" y="4686419"/>
                <a:ext cx="291945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71050" y="5593404"/>
            <a:ext cx="4014112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Gradient works on a wide range if x&gt;0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fast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differential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96000" y="5593404"/>
            <a:ext cx="535980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</a:t>
            </a:r>
            <a:r>
              <a:rPr lang="el-GR" dirty="0" smtClean="0"/>
              <a:t>α</a:t>
            </a:r>
            <a:r>
              <a:rPr lang="en-US" dirty="0" smtClean="0"/>
              <a:t>=0.01,0.1 </a:t>
            </a:r>
            <a:r>
              <a:rPr lang="el-GR" dirty="0" smtClean="0"/>
              <a:t>β</a:t>
            </a:r>
            <a:r>
              <a:rPr lang="en-US" dirty="0" smtClean="0"/>
              <a:t>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 Linear – with gradient working on both sides (!)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14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weights?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19" y="1553978"/>
            <a:ext cx="6712085" cy="29012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0" y="4688732"/>
            <a:ext cx="3668248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dirty="0" smtClean="0"/>
              <a:t> inputs , fully connected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Layer1: </a:t>
            </a:r>
            <a:r>
              <a:rPr lang="en-US" dirty="0" smtClean="0">
                <a:solidFill>
                  <a:srgbClr val="FF0000"/>
                </a:solidFill>
              </a:rPr>
              <a:t>(3+1)*4 =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Layer2: </a:t>
            </a:r>
            <a:r>
              <a:rPr lang="en-US" dirty="0" smtClean="0">
                <a:solidFill>
                  <a:srgbClr val="FF0000"/>
                </a:solidFill>
              </a:rPr>
              <a:t>(4+1)*4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Output: </a:t>
            </a:r>
            <a:r>
              <a:rPr lang="en-US" dirty="0" smtClean="0">
                <a:solidFill>
                  <a:srgbClr val="FF0000"/>
                </a:solidFill>
              </a:rPr>
              <a:t>(4+1)*1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Total: </a:t>
            </a:r>
            <a:r>
              <a:rPr lang="en-US" dirty="0" smtClean="0">
                <a:solidFill>
                  <a:srgbClr val="FF0000"/>
                </a:solidFill>
              </a:rPr>
              <a:t>41</a:t>
            </a:r>
            <a:r>
              <a:rPr lang="en-US" dirty="0" smtClean="0"/>
              <a:t>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Modern CNNS: ~100M weights…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594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example…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Courtesy of Google…(search </a:t>
            </a:r>
            <a:r>
              <a:rPr lang="en-US" dirty="0" err="1" smtClean="0"/>
              <a:t>tensorflow</a:t>
            </a:r>
            <a:r>
              <a:rPr lang="en-US" dirty="0" smtClean="0"/>
              <a:t> playground)</a:t>
            </a:r>
          </a:p>
          <a:p>
            <a:r>
              <a:rPr lang="en-US" dirty="0" smtClean="0">
                <a:hlinkClick r:id="rId2"/>
              </a:rPr>
              <a:t>live network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51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training recipe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Prepare input vectors x</a:t>
            </a:r>
          </a:p>
          <a:p>
            <a:pPr lvl="1"/>
            <a:r>
              <a:rPr lang="en-US" dirty="0" smtClean="0"/>
              <a:t>Typically have to impute missing data</a:t>
            </a:r>
          </a:p>
          <a:p>
            <a:pPr lvl="1"/>
            <a:r>
              <a:rPr lang="en-US" dirty="0" smtClean="0"/>
              <a:t>Normalize to N(0,1)</a:t>
            </a:r>
          </a:p>
          <a:p>
            <a:r>
              <a:rPr lang="en-US" dirty="0" smtClean="0"/>
              <a:t>Choose network topology (#layers, size of each layer)</a:t>
            </a:r>
          </a:p>
          <a:p>
            <a:r>
              <a:rPr lang="en-US" dirty="0" smtClean="0"/>
              <a:t>Initialize</a:t>
            </a:r>
          </a:p>
          <a:p>
            <a:pPr lvl="1"/>
            <a:r>
              <a:rPr lang="en-US" dirty="0" smtClean="0"/>
              <a:t>Random</a:t>
            </a:r>
          </a:p>
          <a:p>
            <a:pPr lvl="1"/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Transfer learning</a:t>
            </a:r>
          </a:p>
          <a:p>
            <a:r>
              <a:rPr lang="en-US" dirty="0" smtClean="0"/>
              <a:t>Search for good meta parameters (learn rate, regularization, momentum, batch size, dropout probability) on a small subset</a:t>
            </a:r>
          </a:p>
          <a:p>
            <a:r>
              <a:rPr lang="en-US" dirty="0" smtClean="0"/>
              <a:t>Train on whole set – typically a few times and then average or choose best.</a:t>
            </a:r>
          </a:p>
          <a:p>
            <a:pPr lvl="1"/>
            <a:r>
              <a:rPr lang="en-US" dirty="0" smtClean="0"/>
              <a:t>Monitor train/test performance each Epoch (pass over all data)</a:t>
            </a:r>
          </a:p>
          <a:p>
            <a:pPr lvl="1"/>
            <a:r>
              <a:rPr lang="en-US" dirty="0" smtClean="0"/>
              <a:t>Slowly decrease learning rate with “time”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progression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300" y="1825625"/>
            <a:ext cx="87629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Convolutions are long known filtering mechanism in image processing.</a:t>
            </a:r>
          </a:p>
          <a:p>
            <a:endParaRPr lang="en-US" dirty="0" smtClean="0"/>
          </a:p>
          <a:p>
            <a:endParaRPr lang="he-IL" dirty="0"/>
          </a:p>
        </p:txBody>
      </p:sp>
      <p:pic>
        <p:nvPicPr>
          <p:cNvPr id="2050" name="Picture 2" descr="http://i.stack.imgur.com/SFST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6543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4300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he-IL" dirty="0"/>
          </a:p>
        </p:txBody>
      </p:sp>
      <p:pic>
        <p:nvPicPr>
          <p:cNvPr id="3074" name="Picture 2" descr="http://www.gimpbible.com/wp-content/uploads/2010/02/gimpbible-f1516_convolu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9384"/>
            <a:ext cx="6331085" cy="473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32961" y="1449384"/>
            <a:ext cx="4134784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conv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3 x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5 x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zero sum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not a must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Same</a:t>
            </a:r>
            <a:r>
              <a:rPr lang="en-US" dirty="0" smtClean="0"/>
              <a:t> operation , using </a:t>
            </a:r>
            <a:r>
              <a:rPr lang="en-US" b="1" dirty="0" smtClean="0"/>
              <a:t>the same matrix</a:t>
            </a:r>
            <a:r>
              <a:rPr lang="en-US" dirty="0" smtClean="0"/>
              <a:t> on all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Independence from location </a:t>
            </a:r>
            <a:r>
              <a:rPr lang="en-US" dirty="0" smtClean="0"/>
              <a:t>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ideas also in signal processing (time x spectrum)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we machine learn convolutions?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137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History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60s-80s : initial research on Neural Nets</a:t>
            </a:r>
          </a:p>
          <a:p>
            <a:r>
              <a:rPr lang="en-US" dirty="0" smtClean="0"/>
              <a:t>80s-early 90s: NN abandoned, other algorithms used (SVM, Trees)</a:t>
            </a:r>
          </a:p>
          <a:p>
            <a:r>
              <a:rPr lang="en-US" dirty="0" smtClean="0"/>
              <a:t>Late 90s: Revival (</a:t>
            </a:r>
            <a:r>
              <a:rPr lang="en-US" dirty="0" err="1" smtClean="0"/>
              <a:t>LeCun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2000s – (</a:t>
            </a:r>
            <a:r>
              <a:rPr lang="en-US" dirty="0" err="1" smtClean="0"/>
              <a:t>LeCun</a:t>
            </a:r>
            <a:r>
              <a:rPr lang="en-US" dirty="0" smtClean="0"/>
              <a:t>, Hinton, </a:t>
            </a:r>
            <a:r>
              <a:rPr lang="en-US" dirty="0" err="1" smtClean="0"/>
              <a:t>Bengio</a:t>
            </a:r>
            <a:r>
              <a:rPr lang="en-US" dirty="0" smtClean="0"/>
              <a:t>, </a:t>
            </a:r>
            <a:r>
              <a:rPr lang="en-US" dirty="0" err="1" smtClean="0"/>
              <a:t>Szegedy</a:t>
            </a:r>
            <a:r>
              <a:rPr lang="en-US" dirty="0" smtClean="0"/>
              <a:t>, others…)</a:t>
            </a:r>
          </a:p>
          <a:p>
            <a:pPr lvl="1"/>
            <a:r>
              <a:rPr lang="en-US" dirty="0" smtClean="0"/>
              <a:t>Convolutional NN (CNN)</a:t>
            </a:r>
          </a:p>
          <a:p>
            <a:pPr lvl="1"/>
            <a:r>
              <a:rPr lang="en-US" dirty="0" err="1" smtClean="0"/>
              <a:t>Autoencoders</a:t>
            </a:r>
            <a:r>
              <a:rPr lang="en-US" dirty="0" smtClean="0"/>
              <a:t>, RNN, Better and faster convergence.</a:t>
            </a:r>
          </a:p>
          <a:p>
            <a:pPr lvl="1"/>
            <a:r>
              <a:rPr lang="en-US" dirty="0" smtClean="0"/>
              <a:t>GPU computing</a:t>
            </a:r>
          </a:p>
          <a:p>
            <a:pPr lvl="1"/>
            <a:r>
              <a:rPr lang="en-US" dirty="0" smtClean="0"/>
              <a:t>Large data sets</a:t>
            </a:r>
          </a:p>
          <a:p>
            <a:pPr lvl="1"/>
            <a:r>
              <a:rPr lang="en-US" dirty="0" smtClean="0"/>
              <a:t>Top results in Image Processing, Speech, NLP.</a:t>
            </a:r>
          </a:p>
          <a:p>
            <a:pPr lvl="1"/>
            <a:r>
              <a:rPr lang="en-US" dirty="0" smtClean="0"/>
              <a:t>Large research groups in Microsoft, Google, FB,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Currently – biggest hype since the Beatles.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77" y="1825625"/>
            <a:ext cx="2280000" cy="34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2426" y="1845081"/>
            <a:ext cx="517419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Starting with images of size width x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is the color space – R,G,B (or Y,U,V)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layers beyond the input new objects of different height, weight and depth will be created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425" y="3753800"/>
            <a:ext cx="5544765" cy="2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849"/>
            <a:ext cx="10515600" cy="1325563"/>
          </a:xfrm>
        </p:spPr>
        <p:txBody>
          <a:bodyPr/>
          <a:lstStyle/>
          <a:p>
            <a:r>
              <a:rPr lang="en-US" dirty="0" smtClean="0"/>
              <a:t>Convolutional Layer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751"/>
            <a:ext cx="2847575" cy="417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0988" y="1367751"/>
            <a:ext cx="7558392" cy="56630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Neuron parameters: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5x5 convolution size (just an example)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Can use all depth or only one (typical – all)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Hence – 5x5x3 + 1 (bias) parameters </a:t>
            </a:r>
            <a:r>
              <a:rPr lang="en-US" sz="1600" dirty="0" smtClean="0"/>
              <a:t>(76</a:t>
            </a:r>
            <a:r>
              <a:rPr lang="en-US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neuron for each position in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Learns only local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32x32 neurons ….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32x32x76 </a:t>
            </a:r>
            <a:r>
              <a:rPr lang="en-US" sz="1600" dirty="0" smtClean="0"/>
              <a:t>parameters = </a:t>
            </a:r>
            <a:r>
              <a:rPr lang="en-US" sz="1600" dirty="0" smtClean="0"/>
              <a:t>77824…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fully connected neuron would have 32x32x3+1 parameters </a:t>
            </a:r>
            <a:r>
              <a:rPr lang="en-US" sz="1600" dirty="0" smtClean="0"/>
              <a:t>(3073)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Bad Idea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neuron with shared weights for all positions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Learns features independent of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5x5x3 + 1 parameters only </a:t>
            </a:r>
            <a:r>
              <a:rPr lang="en-US" sz="1600" dirty="0" smtClean="0"/>
              <a:t>(76</a:t>
            </a:r>
            <a:r>
              <a:rPr lang="en-US" sz="1600" dirty="0" smtClean="0"/>
              <a:t>)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Typically to speed up image will be subsampled in some stride for inputs to the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Learn many such neurons in the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Each is a new “color” learned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Very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83" y="1621772"/>
            <a:ext cx="5865778" cy="431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1877" y="1621772"/>
            <a:ext cx="515505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 Ideas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Shared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independence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Learn many different convolutions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Next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each learned filter on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“color” slice which will be the input to next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Subsample/</a:t>
            </a:r>
            <a:r>
              <a:rPr lang="en-US" dirty="0" err="1" smtClean="0"/>
              <a:t>maxpool</a:t>
            </a:r>
            <a:r>
              <a:rPr lang="en-US" dirty="0" smtClean="0"/>
              <a:t> slice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Place another Conv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OR a fully connected layer and go to </a:t>
            </a:r>
            <a:r>
              <a:rPr lang="en-US" dirty="0" err="1" smtClean="0"/>
              <a:t>softmax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12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 – Max Pooling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85728"/>
            <a:ext cx="6331086" cy="3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9753" y="1737714"/>
            <a:ext cx="3219279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Average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Stochastic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Fractional (Ben Graham)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7623149" y="3485728"/>
            <a:ext cx="38131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 err="1" smtClean="0"/>
              <a:t>backpropagate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Remember which was the 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Or split in average pooling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951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3271"/>
            <a:ext cx="8033426" cy="2600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435812"/>
            <a:ext cx="3064878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Weights: (5x5+1)x6 = 156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Size: 28x28 (why?)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Maxpool</a:t>
            </a:r>
            <a:r>
              <a:rPr lang="en-US" dirty="0" smtClean="0"/>
              <a:t> size: 14x14 (why?)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290708" y="4435812"/>
            <a:ext cx="2977738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16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Weights: (5x5+1)*16 = </a:t>
            </a:r>
            <a:r>
              <a:rPr lang="en-US" dirty="0" smtClean="0"/>
              <a:t>416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Size: 10x10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Maxpool</a:t>
            </a:r>
            <a:r>
              <a:rPr lang="en-US" dirty="0" smtClean="0"/>
              <a:t> size: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7656076" y="4435812"/>
            <a:ext cx="3712363" cy="20313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Fully Connected layer 120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size: 16x5x5 = </a:t>
            </a:r>
            <a:r>
              <a:rPr lang="en-US" dirty="0" smtClean="0"/>
              <a:t>400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Weights: 401x120 = 48120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Last layer for 10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Weights: 121x10 = 1210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109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VGGNET – example of a large model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9149"/>
            <a:ext cx="7976680" cy="5291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8553" y="1459149"/>
            <a:ext cx="2578719" cy="230832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200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: 500k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Test: 20k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Validation: 60k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Top-1 err: 0.244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Top-5 err: 0.072</a:t>
            </a:r>
            <a:endParaRPr lang="he-IL" dirty="0"/>
          </a:p>
        </p:txBody>
      </p:sp>
      <p:pic>
        <p:nvPicPr>
          <p:cNvPr id="4098" name="Picture 2" descr="http://www.image-net.org/challenges/LSVRC/2014/ILSVRC2012_val_000426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44" y="4105073"/>
            <a:ext cx="3070700" cy="20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43" y="1645294"/>
            <a:ext cx="6994187" cy="47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Random – typically from a normal distribution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Transfer Learning</a:t>
                </a:r>
              </a:p>
              <a:p>
                <a:r>
                  <a:rPr lang="en-US" dirty="0" err="1" smtClean="0"/>
                  <a:t>Autoencoders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9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681" y="1690688"/>
            <a:ext cx="2057438" cy="48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166" y="1690688"/>
            <a:ext cx="2877728" cy="48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136" y="1690688"/>
            <a:ext cx="3249664" cy="4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Pretrain</a:t>
            </a:r>
            <a:r>
              <a:rPr lang="en-US" dirty="0" smtClean="0"/>
              <a:t> network with an </a:t>
            </a:r>
            <a:r>
              <a:rPr lang="en-US" b="1" dirty="0" smtClean="0"/>
              <a:t>Unsupervised</a:t>
            </a:r>
            <a:r>
              <a:rPr lang="en-US" dirty="0" smtClean="0"/>
              <a:t> step (!)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Start with input data</a:t>
            </a:r>
          </a:p>
          <a:p>
            <a:pPr lvl="1"/>
            <a:r>
              <a:rPr lang="en-US" dirty="0" smtClean="0"/>
              <a:t>Pass through a hidden layer (or a few)</a:t>
            </a:r>
          </a:p>
          <a:p>
            <a:pPr lvl="1"/>
            <a:r>
              <a:rPr lang="en-US" dirty="0" smtClean="0"/>
              <a:t>Add a layer that reconstructs input</a:t>
            </a:r>
          </a:p>
          <a:p>
            <a:pPr lvl="1"/>
            <a:r>
              <a:rPr lang="en-US" dirty="0" smtClean="0"/>
              <a:t>Minimize norm distance between input and reconstruction </a:t>
            </a:r>
          </a:p>
          <a:p>
            <a:r>
              <a:rPr lang="en-US" dirty="0" smtClean="0"/>
              <a:t>Were a breakthrough a few years ago – significant improvements</a:t>
            </a:r>
          </a:p>
          <a:p>
            <a:r>
              <a:rPr lang="en-US" dirty="0" smtClean="0"/>
              <a:t>Currently less used</a:t>
            </a:r>
          </a:p>
          <a:p>
            <a:pPr lvl="1"/>
            <a:r>
              <a:rPr lang="en-US" dirty="0" smtClean="0"/>
              <a:t>Using Transfer learning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CNNs seem to be able to get the same results even without </a:t>
            </a:r>
            <a:r>
              <a:rPr lang="en-US" dirty="0" err="1" smtClean="0"/>
              <a:t>pretraining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70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by learning probabilities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Input:</a:t>
                </a:r>
              </a:p>
              <a:p>
                <a:pPr lvl="1"/>
                <a:r>
                  <a:rPr lang="en-US" dirty="0" smtClean="0"/>
                  <a:t>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each of dimension N (that is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𝑖𝑁</m:t>
                        </m:r>
                      </m:sub>
                    </m:sSub>
                  </m:oMath>
                </a14:m>
                <a:r>
                  <a:rPr lang="en-US" b="0" dirty="0" smtClean="0"/>
                  <a:t>)</a:t>
                </a:r>
              </a:p>
              <a:p>
                <a:pPr lvl="1"/>
                <a:r>
                  <a:rPr lang="en-US" dirty="0" smtClean="0"/>
                  <a:t>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 smtClean="0">
                    <a:ea typeface="Cambria Math" panose="02040503050406030204" pitchFamily="18" charset="0"/>
                  </a:rPr>
                  <a:t>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as indicator variables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: (0,1) or (1,0)</a:t>
                </a:r>
              </a:p>
              <a:p>
                <a:r>
                  <a:rPr lang="en-US" b="0" dirty="0" smtClean="0"/>
                  <a:t>Goal : Train probability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b="0" dirty="0" smtClean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  <a:endParaRPr lang="en-US" dirty="0"/>
              </a:p>
              <a:p>
                <a:pPr lvl="1"/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b="0" dirty="0" smtClean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 smtClean="0"/>
                  <a:t> is the set of parameters to learn, such that we get the best predictions.</a:t>
                </a:r>
              </a:p>
              <a:p>
                <a:r>
                  <a:rPr lang="en-US" dirty="0" smtClean="0"/>
                  <a:t>Loss : During the learn stage we will search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 smtClean="0"/>
                  <a:t> that minimizes a loss function. With probabilities, it is natural to use the log-</a:t>
                </a:r>
                <a:r>
                  <a:rPr lang="en-US" b="0" dirty="0" err="1" smtClean="0"/>
                  <a:t>prob</a:t>
                </a:r>
                <a:r>
                  <a:rPr lang="en-US" b="0" dirty="0" smtClean="0"/>
                  <a:t> cost: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{−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b="0" dirty="0" smtClean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1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he-IL" dirty="0"/>
          </a:p>
        </p:txBody>
      </p:sp>
      <p:pic>
        <p:nvPicPr>
          <p:cNvPr id="5122" name="Picture 2" descr="http://blog.wtf.sg/wp-content/uploads/2014/05/Screenshot-from-2014-05-09-23335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113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27940" y="1690688"/>
            <a:ext cx="5392724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should the hidden layer size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Regularization: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Smaller number of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Strong Ridge/Lasso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noise – compare to non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Reconstruct all from just a part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a random input subset in each train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deeper </a:t>
            </a:r>
            <a:r>
              <a:rPr lang="en-US" dirty="0" err="1" smtClean="0"/>
              <a:t>autoencoders</a:t>
            </a:r>
            <a:r>
              <a:rPr lang="en-US" dirty="0" smtClean="0"/>
              <a:t> (2-3 is common)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Learns basic structures of the data fitting ALL classification future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Enables us to use the unlabeled part of the data 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45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</a:t>
            </a:r>
            <a:r>
              <a:rPr lang="en-US" dirty="0" err="1" smtClean="0"/>
              <a:t>Autoencoders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26643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tricks - </a:t>
            </a:r>
            <a:r>
              <a:rPr lang="en-US" dirty="0" err="1" smtClean="0"/>
              <a:t>DropOut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024000" cy="4298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3643" y="1825625"/>
            <a:ext cx="4792722" cy="57783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each step forward/backward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a random set of neurons (</a:t>
            </a:r>
            <a:r>
              <a:rPr lang="en-US" dirty="0" err="1" smtClean="0"/>
              <a:t>prob</a:t>
            </a:r>
            <a:r>
              <a:rPr lang="en-US" dirty="0" smtClean="0"/>
              <a:t>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only with those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only their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Test – multiply input to each layer by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Acts as a very efficient </a:t>
            </a:r>
            <a:r>
              <a:rPr lang="en-US" dirty="0" err="1" smtClean="0"/>
              <a:t>regularizer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variants exist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DropConnect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 </a:t>
            </a:r>
            <a:r>
              <a:rPr lang="en-US" dirty="0" err="1" smtClean="0"/>
              <a:t>probs</a:t>
            </a:r>
            <a:r>
              <a:rPr lang="en-US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0.8 for input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0.5 for inner layers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tricks – Batch normalization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Layer outputs could grow too much </a:t>
                </a:r>
              </a:p>
              <a:p>
                <a:r>
                  <a:rPr lang="en-US" dirty="0" smtClean="0"/>
                  <a:t>Solution</a:t>
                </a:r>
              </a:p>
              <a:p>
                <a:pPr lvl="1"/>
                <a:r>
                  <a:rPr lang="en-US" dirty="0" smtClean="0"/>
                  <a:t>Learn an online estimation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then normalize each batch with it.</a:t>
                </a:r>
              </a:p>
              <a:p>
                <a:pPr lvl="1"/>
                <a:r>
                  <a:rPr lang="en-US" dirty="0" smtClean="0"/>
                  <a:t>Simple online estimation: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Problem: too strict, not allowing activations to run a little bit away from 0</a:t>
                </a:r>
              </a:p>
              <a:p>
                <a:r>
                  <a:rPr lang="en-US" dirty="0" smtClean="0"/>
                  <a:t>Solution2</a:t>
                </a:r>
              </a:p>
              <a:p>
                <a:pPr lvl="1"/>
                <a:r>
                  <a:rPr lang="en-US" dirty="0" smtClean="0"/>
                  <a:t>Add 2 learned parameters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each neuron </a:t>
                </a:r>
              </a:p>
              <a:p>
                <a:pPr lvl="1"/>
                <a:r>
                  <a:rPr lang="en-US" dirty="0" smtClean="0"/>
                  <a:t>Learn a linear transformation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after the previous normalization</a:t>
                </a:r>
              </a:p>
              <a:p>
                <a:r>
                  <a:rPr lang="en-US" dirty="0" smtClean="0"/>
                  <a:t>Simple &amp; improves convergence speed considerably (!)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33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tricks – data augmentation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noise to data</a:t>
            </a:r>
          </a:p>
          <a:p>
            <a:r>
              <a:rPr lang="en-US" dirty="0" smtClean="0"/>
              <a:t>Flip images, rotate, subsample, blur, sharpen, stretch</a:t>
            </a:r>
          </a:p>
          <a:p>
            <a:r>
              <a:rPr lang="en-US" dirty="0" smtClean="0"/>
              <a:t>Change colors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8" y="3492229"/>
            <a:ext cx="1800000" cy="3009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76" y="3492228"/>
            <a:ext cx="1896000" cy="300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65" y="3492228"/>
            <a:ext cx="1800000" cy="2976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877" y="3492227"/>
            <a:ext cx="4080000" cy="3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results – </a:t>
            </a:r>
            <a:r>
              <a:rPr lang="en-US" dirty="0" err="1" smtClean="0"/>
              <a:t>Cifar</a:t>
            </a:r>
            <a:r>
              <a:rPr lang="en-US" dirty="0" smtClean="0"/>
              <a:t> 10 Dataset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0996" y="1825625"/>
            <a:ext cx="4602804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32x32 RGB images</a:t>
            </a:r>
          </a:p>
          <a:p>
            <a:r>
              <a:rPr lang="en-US" dirty="0" smtClean="0"/>
              <a:t>10 classes</a:t>
            </a:r>
          </a:p>
          <a:p>
            <a:r>
              <a:rPr lang="en-US" dirty="0" smtClean="0"/>
              <a:t>50k train, 10k test</a:t>
            </a:r>
          </a:p>
          <a:p>
            <a:r>
              <a:rPr lang="en-US" dirty="0" smtClean="0"/>
              <a:t>Dog , Cat, Ship, Horse, Plane,…</a:t>
            </a:r>
          </a:p>
          <a:p>
            <a:endParaRPr lang="en-US" dirty="0" smtClean="0"/>
          </a:p>
          <a:p>
            <a:r>
              <a:rPr lang="en-US" dirty="0" smtClean="0"/>
              <a:t>Classical methods:</a:t>
            </a:r>
          </a:p>
          <a:p>
            <a:pPr lvl="1"/>
            <a:r>
              <a:rPr lang="en-US" dirty="0" smtClean="0"/>
              <a:t>Generate Classical Image processing Features</a:t>
            </a:r>
          </a:p>
          <a:p>
            <a:pPr lvl="1"/>
            <a:r>
              <a:rPr lang="en-US" dirty="0" smtClean="0"/>
              <a:t>Use SVM, RF, to classify</a:t>
            </a:r>
          </a:p>
          <a:p>
            <a:pPr lvl="1"/>
            <a:r>
              <a:rPr lang="en-US" dirty="0" smtClean="0"/>
              <a:t>&lt;60% accuracy</a:t>
            </a: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7170" name="Picture 2" descr="https://doi.ieeecomputersociety.org/cms/Computer.org/dl/trans/tp/2013/09/figures/ttp2013092206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360"/>
            <a:ext cx="5583406" cy="425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0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Cifar10 CNN results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53325" cy="4133850"/>
          </a:xfrm>
          <a:prstGeom prst="rect">
            <a:avLst/>
          </a:prstGeom>
        </p:spPr>
      </p:pic>
      <p:sp>
        <p:nvSpPr>
          <p:cNvPr id="5" name="מלבן מעוגל 4"/>
          <p:cNvSpPr/>
          <p:nvPr/>
        </p:nvSpPr>
        <p:spPr>
          <a:xfrm>
            <a:off x="963827" y="3492843"/>
            <a:ext cx="6137189" cy="6425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Cifar100 - Harder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08" y="1690688"/>
            <a:ext cx="7063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– </a:t>
            </a:r>
            <a:r>
              <a:rPr lang="en-US" smtClean="0"/>
              <a:t>Visualizing CNNs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443" y="1825625"/>
            <a:ext cx="8044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– max score images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model, we can search for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 smtClean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𝑁𝑒𝑡𝑆𝑐𝑜𝑟𝑒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𝐶𝑙𝑎𝑠𝑠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Algorithms to calculate such images (with some prior on image distribution) have been developed</a:t>
                </a:r>
              </a:p>
              <a:p>
                <a:pPr lvl="1"/>
                <a:r>
                  <a:rPr lang="en-US" dirty="0" smtClean="0"/>
                  <a:t>See “Deep Inside Convolutional Networks” </a:t>
                </a:r>
                <a:r>
                  <a:rPr lang="en-US" dirty="0" err="1" smtClean="0"/>
                  <a:t>Simonyan</a:t>
                </a:r>
                <a:r>
                  <a:rPr lang="en-US" dirty="0" smtClean="0"/>
                  <a:t> 2014</a:t>
                </a:r>
              </a:p>
              <a:p>
                <a:r>
                  <a:rPr lang="en-US" dirty="0" smtClean="0"/>
                  <a:t>These enable some insights as to what the network “See”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2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 f : Logistic Regression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841"/>
          </a:xfrm>
        </p:spPr>
        <p:txBody>
          <a:bodyPr/>
          <a:lstStyle/>
          <a:p>
            <a:r>
              <a:rPr lang="en-US" dirty="0" smtClean="0"/>
              <a:t>The classical single neuron is simply a logistic regression model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5" y="2688271"/>
            <a:ext cx="4328932" cy="12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05" y="4001294"/>
            <a:ext cx="4286491" cy="246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19" y="2688270"/>
            <a:ext cx="3831828" cy="2022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2319" y="4953964"/>
            <a:ext cx="515134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X –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 – model predicted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Training: using log </a:t>
            </a:r>
            <a:r>
              <a:rPr lang="en-US" sz="2400" dirty="0" err="1" smtClean="0"/>
              <a:t>prob</a:t>
            </a:r>
            <a:r>
              <a:rPr lang="en-US" sz="2400" dirty="0" smtClean="0"/>
              <a:t>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Typically solved with GD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3215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– max score images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3" y="1690688"/>
            <a:ext cx="5712000" cy="47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- Reconstruction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an Image through the network</a:t>
            </a:r>
          </a:p>
          <a:p>
            <a:r>
              <a:rPr lang="en-US" dirty="0" smtClean="0"/>
              <a:t>At each layer try to reconstruct the image that maximized the output to the layer (or many layers after)</a:t>
            </a:r>
          </a:p>
          <a:p>
            <a:pPr lvl="1"/>
            <a:r>
              <a:rPr lang="en-US" dirty="0" smtClean="0"/>
              <a:t>Without looking at the original image of course…</a:t>
            </a:r>
          </a:p>
          <a:p>
            <a:pPr lvl="1"/>
            <a:r>
              <a:rPr lang="en-US" dirty="0" smtClean="0"/>
              <a:t>Using some “normality” prior on the image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28" y="4225030"/>
            <a:ext cx="3895966" cy="1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- reconstructions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last pooling layer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00" y="2430400"/>
            <a:ext cx="7224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- Reconstructions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185400" cy="49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CNNs – single neurons detection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28000" cy="419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11887" y="1690688"/>
            <a:ext cx="324191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scoring regions in 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 different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From a deep layer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73680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CNNs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if we find the minimal change in an image to make it switch a class ?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“Intriguing properties of neural networks” [</a:t>
            </a:r>
            <a:r>
              <a:rPr lang="en-US" sz="3200" dirty="0" err="1" smtClean="0"/>
              <a:t>Szegedy</a:t>
            </a:r>
            <a:r>
              <a:rPr lang="en-US" sz="3200" dirty="0" smtClean="0"/>
              <a:t> at al]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3032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CNNs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90688"/>
            <a:ext cx="9080499" cy="47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CNNs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tailored to a specific network</a:t>
            </a:r>
          </a:p>
          <a:p>
            <a:r>
              <a:rPr lang="en-US" dirty="0" smtClean="0"/>
              <a:t>Very different from human understanding</a:t>
            </a:r>
          </a:p>
          <a:p>
            <a:r>
              <a:rPr lang="en-US" dirty="0" smtClean="0"/>
              <a:t>Effect can be improved with noise addition in training and testing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99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packages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Recommended – write a simple one on your own to understand it better.</a:t>
            </a:r>
          </a:p>
          <a:p>
            <a:endParaRPr lang="en-US" dirty="0" smtClean="0"/>
          </a:p>
          <a:p>
            <a:r>
              <a:rPr lang="en-US" dirty="0" smtClean="0"/>
              <a:t>Use public tools :</a:t>
            </a:r>
          </a:p>
          <a:p>
            <a:endParaRPr lang="en-US" dirty="0"/>
          </a:p>
          <a:p>
            <a:r>
              <a:rPr lang="en-US" dirty="0" smtClean="0"/>
              <a:t>Excellent python packages:</a:t>
            </a:r>
          </a:p>
          <a:p>
            <a:pPr lvl="1"/>
            <a:r>
              <a:rPr lang="en-US" dirty="0" err="1" smtClean="0"/>
              <a:t>Theano</a:t>
            </a:r>
            <a:r>
              <a:rPr lang="en-US" dirty="0" smtClean="0"/>
              <a:t> – open source, the community standard.</a:t>
            </a:r>
          </a:p>
          <a:p>
            <a:pPr lvl="1"/>
            <a:r>
              <a:rPr lang="en-US" dirty="0" err="1" smtClean="0"/>
              <a:t>TensorFlow</a:t>
            </a:r>
            <a:r>
              <a:rPr lang="en-US" dirty="0" smtClean="0"/>
              <a:t> (by Google)</a:t>
            </a:r>
          </a:p>
          <a:p>
            <a:pPr lvl="1"/>
            <a:r>
              <a:rPr lang="en-US" dirty="0" smtClean="0"/>
              <a:t>Both have GPU accelerated code options.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38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he-IL" dirty="0"/>
          </a:p>
        </p:txBody>
      </p:sp>
      <p:pic>
        <p:nvPicPr>
          <p:cNvPr id="4" name="Picture 2" descr="https://sites.google.com/site/deeplearningworkshopnips2013/_/rsrc/1377288460283/home/Capture%20d%E2%80%99%C3%A9cran%202013-08-23%20%C3%A0%2016.07.06.png?height=313&amp;width=4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2510631"/>
            <a:ext cx="38004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with Gradient Descent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will we 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to solve our minimization problem?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{−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gradient descent way:</a:t>
                </a:r>
              </a:p>
              <a:p>
                <a:pPr lvl="1"/>
                <a:r>
                  <a:rPr lang="en-US" dirty="0" smtClean="0"/>
                  <a:t>Start with some guess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Go over data (one by one, or in batches):</a:t>
                </a:r>
              </a:p>
              <a:p>
                <a:pPr lvl="2"/>
                <a:r>
                  <a:rPr lang="en-US" dirty="0" smtClean="0"/>
                  <a:t>Get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all j. This is the gradient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Make a small step against the gradient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the learning rate.</a:t>
                </a:r>
                <a:endParaRPr lang="en-US" dirty="0"/>
              </a:p>
              <a:p>
                <a:pPr lvl="1"/>
                <a:r>
                  <a:rPr lang="en-US" dirty="0" smtClean="0"/>
                  <a:t>Repeat until stopping condition met (changes too small, </a:t>
                </a:r>
                <a:r>
                  <a:rPr lang="en-US" dirty="0" err="1" smtClean="0"/>
                  <a:t>etc</a:t>
                </a:r>
                <a:r>
                  <a:rPr lang="en-US" dirty="0" smtClean="0"/>
                  <a:t>).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4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variants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doesn’t have to be log-loss:</a:t>
                </a:r>
              </a:p>
              <a:p>
                <a:pPr lvl="1"/>
                <a:r>
                  <a:rPr lang="en-US" dirty="0" smtClean="0"/>
                  <a:t>Least Square Loss (good for regression problems)</a:t>
                </a:r>
              </a:p>
              <a:p>
                <a:pPr lvl="1"/>
                <a:r>
                  <a:rPr lang="en-US" dirty="0" smtClean="0"/>
                  <a:t>Hinge Loss (like SVMs)</a:t>
                </a:r>
              </a:p>
              <a:p>
                <a:pPr lvl="1"/>
                <a:r>
                  <a:rPr lang="en-US" dirty="0" smtClean="0"/>
                  <a:t>Huber Loss</a:t>
                </a:r>
              </a:p>
              <a:p>
                <a:pPr lvl="1"/>
                <a:r>
                  <a:rPr lang="en-US" dirty="0" smtClean="0"/>
                  <a:t>Many others.</a:t>
                </a:r>
              </a:p>
              <a:p>
                <a:r>
                  <a:rPr lang="en-US" dirty="0" smtClean="0"/>
                  <a:t>Adding Regularization terms to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(Ridge)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 smtClean="0"/>
                  <a:t> (Lasso)</a:t>
                </a:r>
              </a:p>
              <a:p>
                <a:r>
                  <a:rPr lang="en-US" dirty="0" smtClean="0"/>
                  <a:t>Using Stochastic Gradient Descent</a:t>
                </a:r>
              </a:p>
              <a:p>
                <a:r>
                  <a:rPr lang="en-US" dirty="0" smtClean="0"/>
                  <a:t>Using </a:t>
                </a:r>
                <a:r>
                  <a:rPr lang="en-US" dirty="0"/>
                  <a:t>m</a:t>
                </a:r>
                <a:r>
                  <a:rPr lang="en-US" dirty="0" smtClean="0"/>
                  <a:t>ini batches</a:t>
                </a:r>
              </a:p>
              <a:p>
                <a:r>
                  <a:rPr lang="en-US" dirty="0" smtClean="0"/>
                  <a:t>Using momentum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4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Neural Nets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many neurons together  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3" y="2400302"/>
            <a:ext cx="5280000" cy="353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4536" y="2400302"/>
            <a:ext cx="5371086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 in each node : </a:t>
            </a:r>
            <a:r>
              <a:rPr lang="en-US" b="1" dirty="0" smtClean="0"/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with </a:t>
            </a:r>
            <a:r>
              <a:rPr lang="en-US" b="1" dirty="0" smtClean="0"/>
              <a:t>Loss</a:t>
            </a:r>
            <a:r>
              <a:rPr lang="en-US" dirty="0" smtClean="0"/>
              <a:t> function on final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</a:t>
            </a:r>
            <a:r>
              <a:rPr lang="en-US" b="1" dirty="0" smtClean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layered neural nets GD becomes </a:t>
            </a:r>
            <a:r>
              <a:rPr lang="en-US" b="1" dirty="0" smtClean="0"/>
              <a:t>Backpropagation</a:t>
            </a:r>
            <a:endParaRPr lang="he-IL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54000" y="3965467"/>
            <a:ext cx="527211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Neural nets are simply functions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long as we can differentiate, we can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quickly hold a large number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written in </a:t>
            </a:r>
            <a:r>
              <a:rPr lang="en-US" b="1" dirty="0" smtClean="0"/>
              <a:t>Matrix form </a:t>
            </a:r>
            <a:r>
              <a:rPr lang="en-US" dirty="0" smtClean="0"/>
              <a:t>(for mini batches) – and then use fast parallel algebra packages.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77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with more layers: (example with 3 inputs and 2 outputs)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92" y="2539101"/>
            <a:ext cx="5003693" cy="2684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498" y="5554494"/>
            <a:ext cx="9911624" cy="101566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regression problems : we need a single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binary classification problems: we can have 1 or 2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N categories classification problems : we have N outputs , and use the </a:t>
            </a:r>
            <a:r>
              <a:rPr lang="en-US" sz="2000" b="1" dirty="0" err="1" smtClean="0"/>
              <a:t>SoftMax</a:t>
            </a:r>
            <a:r>
              <a:rPr lang="en-US" sz="2000" dirty="0" smtClean="0"/>
              <a:t> function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4484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SoftMax</a:t>
            </a:r>
            <a:r>
              <a:rPr lang="en-US" dirty="0" smtClean="0"/>
              <a:t> function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SoftMax</a:t>
                </a:r>
                <a:r>
                  <a:rPr lang="en-US" dirty="0" smtClean="0"/>
                  <a:t> operation: transfer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to a vector of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se any activation function and not just a function to [0,1] </a:t>
                </a:r>
              </a:p>
              <a:p>
                <a:pPr lvl="1"/>
                <a:r>
                  <a:rPr lang="en-US" dirty="0" smtClean="0"/>
                  <a:t>Transfer to probabilities using </a:t>
                </a:r>
                <a:r>
                  <a:rPr lang="en-US" dirty="0" err="1" smtClean="0"/>
                  <a:t>SoftMax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Use </a:t>
                </a:r>
                <a:r>
                  <a:rPr lang="en-US" dirty="0" err="1" smtClean="0"/>
                  <a:t>logloss</a:t>
                </a:r>
                <a:endParaRPr lang="en-US" dirty="0"/>
              </a:p>
              <a:p>
                <a:r>
                  <a:rPr lang="en-US" dirty="0" smtClean="0"/>
                  <a:t>Generalized </a:t>
                </a:r>
                <a:r>
                  <a:rPr lang="en-US" dirty="0" err="1" smtClean="0"/>
                  <a:t>logloss</a:t>
                </a:r>
                <a:r>
                  <a:rPr lang="en-US" dirty="0" smtClean="0"/>
                  <a:t> for N categories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0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1583</Words>
  <Application>Microsoft Office PowerPoint</Application>
  <PresentationFormat>Widescreen</PresentationFormat>
  <Paragraphs>333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Deep Learning</vt:lpstr>
      <vt:lpstr>Short History</vt:lpstr>
      <vt:lpstr>Classification by learning probabilities</vt:lpstr>
      <vt:lpstr>Example for f : Logistic Regression</vt:lpstr>
      <vt:lpstr>Training with Gradient Descent</vt:lpstr>
      <vt:lpstr>Common variants </vt:lpstr>
      <vt:lpstr>Classical Neural Nets</vt:lpstr>
      <vt:lpstr>Neural Networks</vt:lpstr>
      <vt:lpstr>The SoftMax function</vt:lpstr>
      <vt:lpstr>So what is “deep” learning???</vt:lpstr>
      <vt:lpstr>Activation function</vt:lpstr>
      <vt:lpstr>Activation functions - classical</vt:lpstr>
      <vt:lpstr>Activation functions – current standards</vt:lpstr>
      <vt:lpstr>How many weights?</vt:lpstr>
      <vt:lpstr>Live example…</vt:lpstr>
      <vt:lpstr>Typical training recipe</vt:lpstr>
      <vt:lpstr>Monitoring progression</vt:lpstr>
      <vt:lpstr>Convolutions</vt:lpstr>
      <vt:lpstr>Convolutions</vt:lpstr>
      <vt:lpstr>Convolutional Layer</vt:lpstr>
      <vt:lpstr>Convolutional Layer</vt:lpstr>
      <vt:lpstr>Convolutional Layer</vt:lpstr>
      <vt:lpstr>Convolutional Layer – Max Pooling</vt:lpstr>
      <vt:lpstr>Convolutional Neural Nets</vt:lpstr>
      <vt:lpstr>VGGNET – example of a large model</vt:lpstr>
      <vt:lpstr>Convolutional Neural Networks</vt:lpstr>
      <vt:lpstr>Initialization</vt:lpstr>
      <vt:lpstr>Transfer Learning</vt:lpstr>
      <vt:lpstr>Autoencoders</vt:lpstr>
      <vt:lpstr>Autoencoders</vt:lpstr>
      <vt:lpstr>Stacked Autoencoders</vt:lpstr>
      <vt:lpstr>Some more tricks - DropOut</vt:lpstr>
      <vt:lpstr>Some more tricks – Batch normalization</vt:lpstr>
      <vt:lpstr>Some more tricks – data augmentation</vt:lpstr>
      <vt:lpstr>Some results – Cifar 10 Dataset</vt:lpstr>
      <vt:lpstr>Cifar10 CNN results</vt:lpstr>
      <vt:lpstr>Cifar100 - Harder</vt:lpstr>
      <vt:lpstr>Inside CNNs – Visualizing CNNs</vt:lpstr>
      <vt:lpstr>Inside CNNs – max score images</vt:lpstr>
      <vt:lpstr>Inside CNNs – max score images</vt:lpstr>
      <vt:lpstr>Inside CNNs - Reconstruction</vt:lpstr>
      <vt:lpstr>Inside CNNS - reconstructions</vt:lpstr>
      <vt:lpstr>Inside CNNs - Reconstructions</vt:lpstr>
      <vt:lpstr>Inside CNNs – single neurons detection</vt:lpstr>
      <vt:lpstr>Fooling CNNs</vt:lpstr>
      <vt:lpstr>Fooling CNNs</vt:lpstr>
      <vt:lpstr>Fooling CNNs</vt:lpstr>
      <vt:lpstr>Deep Learning packages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OpenMP</dc:title>
  <dc:creator>avi.shoshan@outlook.com</dc:creator>
  <cp:lastModifiedBy>Avi Shoshan</cp:lastModifiedBy>
  <cp:revision>126</cp:revision>
  <dcterms:created xsi:type="dcterms:W3CDTF">2016-04-11T14:48:15Z</dcterms:created>
  <dcterms:modified xsi:type="dcterms:W3CDTF">2016-06-13T10:45:22Z</dcterms:modified>
</cp:coreProperties>
</file>